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9" r:id="rId4"/>
    <p:sldId id="261" r:id="rId5"/>
    <p:sldId id="262" r:id="rId6"/>
    <p:sldId id="263" r:id="rId7"/>
    <p:sldId id="267" r:id="rId8"/>
    <p:sldId id="266" r:id="rId9"/>
    <p:sldId id="264" r:id="rId10"/>
    <p:sldId id="274" r:id="rId11"/>
    <p:sldId id="268" r:id="rId12"/>
    <p:sldId id="275" r:id="rId13"/>
    <p:sldId id="269" r:id="rId14"/>
    <p:sldId id="270" r:id="rId15"/>
    <p:sldId id="271" r:id="rId16"/>
    <p:sldId id="276" r:id="rId17"/>
    <p:sldId id="277" r:id="rId18"/>
    <p:sldId id="278" r:id="rId19"/>
    <p:sldId id="282" r:id="rId20"/>
    <p:sldId id="324" r:id="rId21"/>
    <p:sldId id="304" r:id="rId22"/>
    <p:sldId id="281" r:id="rId23"/>
    <p:sldId id="283" r:id="rId24"/>
    <p:sldId id="284" r:id="rId25"/>
    <p:sldId id="298" r:id="rId26"/>
    <p:sldId id="299" r:id="rId27"/>
    <p:sldId id="302" r:id="rId28"/>
    <p:sldId id="301" r:id="rId29"/>
    <p:sldId id="303" r:id="rId30"/>
    <p:sldId id="305" r:id="rId31"/>
    <p:sldId id="323" r:id="rId32"/>
    <p:sldId id="288" r:id="rId33"/>
    <p:sldId id="306" r:id="rId34"/>
    <p:sldId id="289" r:id="rId35"/>
    <p:sldId id="290" r:id="rId36"/>
    <p:sldId id="292" r:id="rId37"/>
    <p:sldId id="297" r:id="rId38"/>
    <p:sldId id="293" r:id="rId39"/>
    <p:sldId id="294" r:id="rId40"/>
    <p:sldId id="296" r:id="rId41"/>
    <p:sldId id="295" r:id="rId42"/>
    <p:sldId id="300" r:id="rId43"/>
    <p:sldId id="272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25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795" autoAdjust="0"/>
  </p:normalViewPr>
  <p:slideViewPr>
    <p:cSldViewPr snapToGrid="0">
      <p:cViewPr varScale="1">
        <p:scale>
          <a:sx n="115" d="100"/>
          <a:sy n="115" d="100"/>
        </p:scale>
        <p:origin x="12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6B965-0776-4A74-8599-88A19B200DE0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24D9-5BBD-41E5-B6F3-187E5072B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54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my chosen way to talk to you about cities; based on my own interests… </a:t>
            </a:r>
          </a:p>
          <a:p>
            <a:endParaRPr lang="en-GB" dirty="0"/>
          </a:p>
          <a:p>
            <a:r>
              <a:rPr lang="en-GB" dirty="0"/>
              <a:t>But you can think of lots of different ways of viewing cities and data used to interact with them;</a:t>
            </a:r>
          </a:p>
          <a:p>
            <a:pPr marL="171450" indent="-171450">
              <a:buFontTx/>
              <a:buChar char="-"/>
            </a:pPr>
            <a:r>
              <a:rPr lang="en-GB" dirty="0"/>
              <a:t>People who live there</a:t>
            </a:r>
          </a:p>
          <a:p>
            <a:pPr marL="171450" indent="-171450">
              <a:buFontTx/>
              <a:buChar char="-"/>
            </a:pPr>
            <a:r>
              <a:rPr lang="en-GB" dirty="0"/>
              <a:t>Availability of green space/provision of mental health/wellbeing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68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ways we can collect location data manually.</a:t>
            </a:r>
          </a:p>
          <a:p>
            <a:endParaRPr lang="en-GB" dirty="0"/>
          </a:p>
          <a:p>
            <a:r>
              <a:rPr lang="en-GB" dirty="0"/>
              <a:t>GPS recorder; records your position, coordinates, use it to find your way</a:t>
            </a:r>
          </a:p>
          <a:p>
            <a:endParaRPr lang="en-GB" dirty="0"/>
          </a:p>
          <a:p>
            <a:r>
              <a:rPr lang="en-GB" dirty="0"/>
              <a:t>Phones have now become daily GPS; google maps…</a:t>
            </a:r>
          </a:p>
          <a:p>
            <a:endParaRPr lang="en-GB" dirty="0"/>
          </a:p>
          <a:p>
            <a:r>
              <a:rPr lang="en-GB" dirty="0"/>
              <a:t>Surveys by Local Data Company to verify location of retailers; challenging at UK scale, not updated regularly enough, privileges certain locations based on sampling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290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OpenStreetMap; crowdsourcing data, open source</a:t>
            </a:r>
          </a:p>
          <a:p>
            <a:endParaRPr lang="en-GB" dirty="0"/>
          </a:p>
          <a:p>
            <a:r>
              <a:rPr lang="en-GB" dirty="0"/>
              <a:t>Enabled lots of research</a:t>
            </a:r>
          </a:p>
          <a:p>
            <a:endParaRPr lang="en-GB" dirty="0"/>
          </a:p>
          <a:p>
            <a:r>
              <a:rPr lang="en-GB" dirty="0"/>
              <a:t>Has lots of problems relating to who uploads data, what is the accuracy of the data and actual coverage of OSM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840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Location data that we might not think are being generated by our daily activities; Volunteered Geographic Information (VGI)</a:t>
            </a:r>
          </a:p>
          <a:p>
            <a:endParaRPr lang="en-GB" dirty="0"/>
          </a:p>
          <a:p>
            <a:r>
              <a:rPr lang="en-GB" dirty="0"/>
              <a:t>Social media platforms like Flickr and Twitter generate geo-tagged information</a:t>
            </a:r>
          </a:p>
          <a:p>
            <a:endParaRPr lang="en-GB" dirty="0"/>
          </a:p>
          <a:p>
            <a:r>
              <a:rPr lang="en-GB" dirty="0"/>
              <a:t>Used in research too as often openly accessible through APIs, like the API for Twitter and Flickr</a:t>
            </a:r>
          </a:p>
          <a:p>
            <a:endParaRPr lang="en-GB" dirty="0"/>
          </a:p>
          <a:p>
            <a:r>
              <a:rPr lang="en-GB" dirty="0"/>
              <a:t>Two examples 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084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Big companies like SafeGraph use more sophisticated methods; 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Crawling websites of retailers, major brands</a:t>
            </a:r>
          </a:p>
          <a:p>
            <a:pPr marL="171450" indent="-171450">
              <a:buFontTx/>
              <a:buChar char="-"/>
            </a:pPr>
            <a:r>
              <a:rPr lang="en-GB" dirty="0"/>
              <a:t>Using Open APIs to access locations of places, POIs</a:t>
            </a:r>
          </a:p>
          <a:p>
            <a:pPr marL="171450" indent="-171450">
              <a:buFontTx/>
              <a:buChar char="-"/>
            </a:pPr>
            <a:r>
              <a:rPr lang="en-GB" dirty="0"/>
              <a:t>Machine learning to infer characteristics of places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Means they are able to generate much more robust POI datasets, that can be updated much more regularly…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However, often an issue with data like these is they are expensive, and rarely open source…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436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HOWEVER!</a:t>
            </a:r>
          </a:p>
          <a:p>
            <a:endParaRPr lang="en-GB" dirty="0"/>
          </a:p>
          <a:p>
            <a:r>
              <a:rPr lang="en-GB" dirty="0"/>
              <a:t>There is some good news; SafeGraph make their data open source for academics, doing research for public good…</a:t>
            </a:r>
          </a:p>
          <a:p>
            <a:endParaRPr lang="en-GB" dirty="0"/>
          </a:p>
          <a:p>
            <a:r>
              <a:rPr lang="en-GB" dirty="0"/>
              <a:t>As a result they have lots of articles published using their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25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consumer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060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886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Purpose: to encourage customers to stay loyal to them, through provision of rewards… But also provides a direct way for retailers to better understand their customers, through collection of information about them and their purchasing behaviours. </a:t>
            </a:r>
          </a:p>
          <a:p>
            <a:endParaRPr lang="en-GB" dirty="0"/>
          </a:p>
          <a:p>
            <a:r>
              <a:rPr lang="en-GB" dirty="0"/>
              <a:t>Information about: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customer; their characteristics, their living arrangements, family etc.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products; who is buying which products, and to what level of demand 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geography; where are people coming from to shop in their stores.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Some examples here; major retailers of the UK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Really cool development is having them on your phone; for someone like me I don’t want to carry lots of them around with me everywhere…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200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thing we can is infer geography; this from a paper by researchers at UCL</a:t>
            </a:r>
          </a:p>
          <a:p>
            <a:endParaRPr lang="en-GB" dirty="0"/>
          </a:p>
          <a:p>
            <a:r>
              <a:rPr lang="en-GB" dirty="0"/>
              <a:t>It shows how we can use loyalty card data as a direct comparison for census estimates; in this case estimating movement of people within the UK…</a:t>
            </a:r>
          </a:p>
          <a:p>
            <a:endParaRPr lang="en-GB" dirty="0"/>
          </a:p>
          <a:p>
            <a:r>
              <a:rPr lang="en-GB" dirty="0"/>
              <a:t>Loyalty cards help us better understand social processes, and are more effective because data has much better temporal resolution than census.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25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Loyalty cards have also been used in other fields too; this one from medical geography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47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Form:</a:t>
            </a:r>
          </a:p>
          <a:p>
            <a:pPr marL="171450" indent="-171450">
              <a:buFontTx/>
              <a:buChar char="-"/>
            </a:pPr>
            <a:r>
              <a:rPr lang="en-GB" dirty="0"/>
              <a:t>TOKYO: Very densely packed, high-rise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BARCELONA: Very distinctive morphology, grid system designed to unite poor and rich in the 1850s, gardens at the centre of each block.</a:t>
            </a:r>
          </a:p>
          <a:p>
            <a:pPr marL="171450" indent="-171450">
              <a:buFontTx/>
              <a:buChar char="-"/>
            </a:pPr>
            <a:r>
              <a:rPr lang="en-GB" dirty="0"/>
              <a:t>SAO PAULO: Divisive urban morphology, urban favela against a luxury hotel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Function: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LONDON: Financial capital of UK</a:t>
            </a:r>
          </a:p>
          <a:p>
            <a:pPr marL="171450" indent="-171450">
              <a:buFontTx/>
              <a:buChar char="-"/>
            </a:pPr>
            <a:r>
              <a:rPr lang="en-GB" dirty="0"/>
              <a:t>LIVERPOOL: Cultural city (stags, hen dos), port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BARCELONA: One of the only beach cities of the world, cultural, food.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34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609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another using loyalty cards with weather data to look at interactions between store sales and the 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761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think of it as data describing peoples movement’s through space during normal activities, collected by smartphones…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7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think of it as data describing peoples movement’s through space during normal activities, collected by smartphones…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17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potential of mobility is huge!</a:t>
            </a:r>
          </a:p>
          <a:p>
            <a:endParaRPr lang="en-GB" dirty="0"/>
          </a:p>
          <a:p>
            <a:r>
              <a:rPr lang="en-GB" dirty="0"/>
              <a:t>Going to walk you through some examples of mobility data and how they 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823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 mobility reports; available by different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548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Geolytix data; appended to H3 cells.</a:t>
            </a:r>
          </a:p>
          <a:p>
            <a:endParaRPr lang="en-GB" dirty="0"/>
          </a:p>
          <a:p>
            <a:r>
              <a:rPr lang="en-GB" dirty="0"/>
              <a:t>By dividing the world into hexagons, we can apportion other datasets to them…</a:t>
            </a:r>
          </a:p>
          <a:p>
            <a:endParaRPr lang="en-GB" dirty="0"/>
          </a:p>
          <a:p>
            <a:r>
              <a:rPr lang="en-GB" dirty="0"/>
              <a:t>Geolytix data provides a measure of hourly mobility for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45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Available to work with within the CDRC</a:t>
            </a:r>
          </a:p>
          <a:p>
            <a:endParaRPr lang="en-GB" dirty="0"/>
          </a:p>
          <a:p>
            <a:r>
              <a:rPr lang="en-GB" dirty="0"/>
              <a:t>DSH, Trusted Research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77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I’ve used the Geolytix data in my most recent paper.</a:t>
            </a:r>
          </a:p>
          <a:p>
            <a:endParaRPr lang="en-GB" dirty="0"/>
          </a:p>
          <a:p>
            <a:r>
              <a:rPr lang="en-GB" dirty="0"/>
              <a:t>Because retail centres are available at H3, and so is the data, we can fuse the two together and generate new insights</a:t>
            </a:r>
          </a:p>
          <a:p>
            <a:endParaRPr lang="en-GB" dirty="0"/>
          </a:p>
          <a:p>
            <a:r>
              <a:rPr lang="en-GB" dirty="0"/>
              <a:t>In this case, we are unpacking how retail centres have responded to the COVID-19 pandemic.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SafeGraph have developed a new form of mobility data by appending mobility data to their POIs </a:t>
            </a:r>
          </a:p>
          <a:p>
            <a:endParaRPr lang="en-GB" dirty="0"/>
          </a:p>
          <a:p>
            <a:r>
              <a:rPr lang="en-GB" dirty="0"/>
              <a:t>By using a sophisticated methodology, they are able to accurately predict the number of visitors, visits and area travelled to of their consumers</a:t>
            </a:r>
          </a:p>
          <a:p>
            <a:endParaRPr lang="en-GB" dirty="0"/>
          </a:p>
          <a:p>
            <a:r>
              <a:rPr lang="en-GB" dirty="0"/>
              <a:t>Some really useful insights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43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Very different forms present in retail too!</a:t>
            </a:r>
          </a:p>
          <a:p>
            <a:endParaRPr lang="en-GB" dirty="0"/>
          </a:p>
          <a:p>
            <a:r>
              <a:rPr lang="en-GB" dirty="0"/>
              <a:t>Talk about forms, how they differ (mall vs souk vs high street vs Kabukicho)</a:t>
            </a:r>
          </a:p>
          <a:p>
            <a:endParaRPr lang="en-GB" dirty="0"/>
          </a:p>
          <a:p>
            <a:r>
              <a:rPr lang="en-GB" dirty="0"/>
              <a:t>Stress functions; malls in the US typically providing a very different offering to say the Souk's in Marrakesh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84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Looking at movement of people in Chicago at specific times of the day/week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82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Changing popularity of stores during early weeks of the pandemic.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072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 even more left field… </a:t>
            </a:r>
          </a:p>
          <a:p>
            <a:endParaRPr lang="en-GB" dirty="0"/>
          </a:p>
          <a:p>
            <a:r>
              <a:rPr lang="en-GB" dirty="0"/>
              <a:t>How different types of POIs/services responded to a Hurricane in Puerto Rico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679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004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 to my previous examples of different forms and functions of retailing</a:t>
            </a:r>
          </a:p>
          <a:p>
            <a:endParaRPr lang="en-GB" dirty="0"/>
          </a:p>
          <a:p>
            <a:r>
              <a:rPr lang="en-GB" dirty="0"/>
              <a:t>I’m going to be talking about some of the work I have been doing to distinguish different forms and functions of retail centres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476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Whilst the form of the spaces is an important question, part of this relates to a question of </a:t>
            </a:r>
            <a:r>
              <a:rPr lang="en-GB" i="1" dirty="0"/>
              <a:t>where </a:t>
            </a:r>
            <a:r>
              <a:rPr lang="en-GB" i="0" dirty="0"/>
              <a:t>too; where in geographical space do these retail centres exist</a:t>
            </a:r>
          </a:p>
          <a:p>
            <a:endParaRPr lang="en-GB" i="0" dirty="0"/>
          </a:p>
          <a:p>
            <a:r>
              <a:rPr lang="en-GB" i="0" dirty="0"/>
              <a:t>And how can we quantify this?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0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key dataset of use is the SafeGraph places database; looks this for the US</a:t>
            </a:r>
          </a:p>
          <a:p>
            <a:endParaRPr lang="en-GB" dirty="0"/>
          </a:p>
          <a:p>
            <a:r>
              <a:rPr lang="en-GB" dirty="0"/>
              <a:t>How do we turn this raw distribution of POIs into something that summarises the form and location of retail centres?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57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Integrated DBSCAN and Networking Routing…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7397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a distance matrix looks like; distance (by road) between each individual point in space, used as input to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848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delineated retail centres for Chicago; form and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50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9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However, this research came at a significant computational cost; parallelisation and memory maximisation struggled.</a:t>
            </a:r>
          </a:p>
          <a:p>
            <a:endParaRPr lang="en-GB" dirty="0"/>
          </a:p>
          <a:p>
            <a:r>
              <a:rPr lang="en-GB" dirty="0"/>
              <a:t>We need something that can upscale to the rest of the U.S.?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060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H3; interoperable and computationally effective.</a:t>
            </a:r>
          </a:p>
          <a:p>
            <a:endParaRPr lang="en-GB" dirty="0"/>
          </a:p>
          <a:p>
            <a:r>
              <a:rPr lang="en-GB" dirty="0"/>
              <a:t>Based on </a:t>
            </a:r>
            <a:r>
              <a:rPr lang="en-GB" dirty="0" err="1"/>
              <a:t>Javascript</a:t>
            </a:r>
            <a:r>
              <a:rPr lang="en-GB" dirty="0"/>
              <a:t> libraries, so can do spatial operations within H3 very fast and low cost…</a:t>
            </a:r>
          </a:p>
          <a:p>
            <a:endParaRPr lang="en-GB" dirty="0"/>
          </a:p>
          <a:p>
            <a:r>
              <a:rPr lang="en-GB" dirty="0"/>
              <a:t>Interpretable; easy to explain how these operations work, basic GIS operations rather than sophisticated spatial clustering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5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Method walkthrough </a:t>
            </a:r>
          </a:p>
          <a:p>
            <a:endParaRPr lang="en-GB" dirty="0"/>
          </a:p>
          <a:p>
            <a:r>
              <a:rPr lang="en-GB" dirty="0"/>
              <a:t>Using SafeGraph data; places (points and building footprints), OpenStreetMap </a:t>
            </a:r>
            <a:r>
              <a:rPr lang="en-GB" dirty="0" err="1"/>
              <a:t>landuse</a:t>
            </a:r>
            <a:r>
              <a:rPr lang="en-GB" dirty="0"/>
              <a:t> polygons</a:t>
            </a:r>
          </a:p>
          <a:p>
            <a:endParaRPr lang="en-GB" dirty="0"/>
          </a:p>
          <a:p>
            <a:r>
              <a:rPr lang="en-GB" dirty="0"/>
              <a:t>Much better capture of forms… Let me show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422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63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98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next section I’m going to walk you through some of (in my opinion) the most exciting developments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64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from an excellent paper on the future of Geographic Data Science; Singleton and </a:t>
            </a:r>
            <a:r>
              <a:rPr lang="en-GB" dirty="0" err="1"/>
              <a:t>Arribas</a:t>
            </a:r>
            <a:r>
              <a:rPr lang="en-GB" dirty="0"/>
              <a:t>-Bel</a:t>
            </a:r>
          </a:p>
          <a:p>
            <a:endParaRPr lang="en-GB" dirty="0"/>
          </a:p>
          <a:p>
            <a:r>
              <a:rPr lang="en-GB" dirty="0"/>
              <a:t>Much more data, much more geographic data, means we live at an exciting time where we can use this abundance of geographic data to generate NEW insights!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05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73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69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ECE3-03AF-5922-98E8-A9F1ED5F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9F357-6D5D-6050-7080-7275711A0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02155-89C9-0AFB-7463-0116B1CD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2E58-AC3B-919D-9A8B-EDE606CF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DAC86-9AE1-ED54-CC8F-32459DEA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61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A53B-D9EC-5E75-3C5D-85F821E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7D28C-03A7-C492-E378-DA40C3E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2FBD-D716-520A-CB75-9D16C629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9A7E-AE6F-FF66-EA14-E7FF6FBC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371E-E602-C403-55B2-550BF357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765AF-E06E-3C7B-DD4D-DB9866D49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40DC9-4623-28F3-2A5D-6A87A1393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3B22-2180-CF7C-8085-E66A638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10F2-FA8D-BC36-3BF5-34A45CBA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317B-58DF-A879-40FB-B6A3B861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51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5E5-9B82-C627-E8B5-DB835B7C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EE3AE-69A0-981B-6437-66A63C8C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1061-F078-03AB-F872-B23CEA4A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65CAD-34CF-900F-C817-CCCF69EE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8566-FA1E-5B80-CF52-6F774BB7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588D-8F44-BCED-A671-A886952E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9AB0-8080-471F-1759-0FE3384FE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9D3D-DDBA-87AD-B974-00E96BDE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3E591-5919-7AA8-00DB-8B1C87FD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B5807-C915-5D6F-E1A7-83B52A03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40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F7B-9F3B-FE2B-803A-7F3CEB7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9A1F-E75B-6B34-C20D-47A012D3F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BD981-B48B-A090-2F90-207C551F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A22B-B049-35E4-9F83-8C218BBB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FF90-806B-8E21-D5AD-F4AEEA91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03F91-D5DD-9B38-675A-E3E06D93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096C-7F10-3833-1789-4300A98F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E0C4-F18C-CCBD-778B-EC1CCD6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1F55F-F979-27F9-7EDF-49EF5391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34781-B67D-790D-4AF4-A8F2CFA99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EF21E-99E9-BCC7-8F8B-BBD0C08B3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051BA-001D-193A-AB2E-4A7C10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9E36F-D4F9-7385-D103-556D2A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A11C2-3480-F892-B369-69FB085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7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1BC9-0F18-6B0B-F01A-AEE18F9A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4006F-B3A6-5121-A9B3-F722AC4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9774-D713-2477-280C-8D84E749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6FE42-5D00-0910-3E17-AEE4B7E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69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CCFF0-BBDA-45E8-5042-E51D7F5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A605-930D-A243-F1FF-EA40B9CE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76621-A982-7F0D-E4C2-AA334C1C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6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BB23-7F91-4D4D-3513-9F5983D1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FEEA-0D69-C9A0-0847-46F9F4CD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BC436-A9E2-F4C8-D1FB-87434AE9F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53D29-0452-3A5E-0EBC-480B7B1C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F85D3-BF00-C960-02E1-13A27943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B7E-B447-8744-DB7C-1EB38027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FF5C-31B0-4BF0-7736-F4CD1FFF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71CF3-7ACC-B374-D7C0-125A7CDB6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48A1D-846C-DE70-AA7F-86378D395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ADE82-EE84-1998-646F-9E1A8611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E5C0-9066-FCD6-EB96-A0E92CF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CCC75-5A1B-1CC7-A458-4C283EEF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661A0-4EA6-8E61-11D4-16B8E38D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21C49-9D0B-8731-A71E-71710A5EC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2A631-6BC4-6C7B-BCF6-990C8D448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35E2-8157-4587-A738-EC0F33904701}" type="datetimeFigureOut">
              <a:rPr lang="en-GB" smtClean="0"/>
              <a:t>15/08/2022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ED7F-4EDF-99F1-1989-0D8F36D58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1780C-F6EE-9A7E-756E-54C48143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5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gean.12194#gean12194-bib-003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gif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30.png"/><Relationship Id="rId4" Type="http://schemas.openxmlformats.org/officeDocument/2006/relationships/image" Target="../media/image22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1.jpg"/><Relationship Id="rId7" Type="http://schemas.openxmlformats.org/officeDocument/2006/relationships/image" Target="../media/image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30.png"/><Relationship Id="rId4" Type="http://schemas.openxmlformats.org/officeDocument/2006/relationships/image" Target="../media/image22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1.jpg"/><Relationship Id="rId7" Type="http://schemas.openxmlformats.org/officeDocument/2006/relationships/image" Target="../media/image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30.png"/><Relationship Id="rId10" Type="http://schemas.openxmlformats.org/officeDocument/2006/relationships/image" Target="../media/image69.tiff"/><Relationship Id="rId4" Type="http://schemas.openxmlformats.org/officeDocument/2006/relationships/image" Target="../media/image22.jpg"/><Relationship Id="rId9" Type="http://schemas.openxmlformats.org/officeDocument/2006/relationships/image" Target="../media/image6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22960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building, outdoor, street, city&#10;&#10;Description automatically generated">
            <a:extLst>
              <a:ext uri="{FF2B5EF4-FFF2-40B4-BE49-F238E27FC236}">
                <a16:creationId xmlns:a16="http://schemas.microsoft.com/office/drawing/2014/main" id="{D8CDFCD6-8D0C-8548-E5C3-E00B2DC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92" y="821682"/>
            <a:ext cx="3936980" cy="262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8DEBE-123B-8C08-EE90-6EF448BEBC1E}"/>
              </a:ext>
            </a:extLst>
          </p:cNvPr>
          <p:cNvSpPr txBox="1"/>
          <p:nvPr/>
        </p:nvSpPr>
        <p:spPr>
          <a:xfrm>
            <a:off x="9461011" y="544683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Chester, UK</a:t>
            </a:r>
          </a:p>
        </p:txBody>
      </p:sp>
      <p:pic>
        <p:nvPicPr>
          <p:cNvPr id="9" name="Picture 8" descr="A picture containing text, booth, store&#10;&#10;Description automatically generated">
            <a:extLst>
              <a:ext uri="{FF2B5EF4-FFF2-40B4-BE49-F238E27FC236}">
                <a16:creationId xmlns:a16="http://schemas.microsoft.com/office/drawing/2014/main" id="{569E50D4-C758-B895-0C47-A29506FA7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/>
        </p:blipFill>
        <p:spPr>
          <a:xfrm>
            <a:off x="6541792" y="3534775"/>
            <a:ext cx="3962400" cy="2624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FB9EF0-A2B5-6D08-28CA-13248DCE67F2}"/>
              </a:ext>
            </a:extLst>
          </p:cNvPr>
          <p:cNvSpPr txBox="1"/>
          <p:nvPr/>
        </p:nvSpPr>
        <p:spPr>
          <a:xfrm>
            <a:off x="9179819" y="6159428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Shinjuku, Japan</a:t>
            </a:r>
          </a:p>
        </p:txBody>
      </p:sp>
      <p:pic>
        <p:nvPicPr>
          <p:cNvPr id="14" name="Picture 13" descr="A crowd of people at an event&#10;&#10;Description automatically generated with low confidence">
            <a:extLst>
              <a:ext uri="{FF2B5EF4-FFF2-40B4-BE49-F238E27FC236}">
                <a16:creationId xmlns:a16="http://schemas.microsoft.com/office/drawing/2014/main" id="{0E005F46-2579-166F-ECC5-7B3D445C1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44" y="821682"/>
            <a:ext cx="4674313" cy="2624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02A122-EE99-1C00-D896-3D51B6621C96}"/>
              </a:ext>
            </a:extLst>
          </p:cNvPr>
          <p:cNvSpPr txBox="1"/>
          <p:nvPr/>
        </p:nvSpPr>
        <p:spPr>
          <a:xfrm>
            <a:off x="1828801" y="3152001"/>
            <a:ext cx="175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Marrakesh, Morocco</a:t>
            </a:r>
          </a:p>
        </p:txBody>
      </p:sp>
      <p:pic>
        <p:nvPicPr>
          <p:cNvPr id="26" name="Picture 25" descr="An aerial view of a large building&#10;&#10;Description automatically generated with medium confidence">
            <a:extLst>
              <a:ext uri="{FF2B5EF4-FFF2-40B4-BE49-F238E27FC236}">
                <a16:creationId xmlns:a16="http://schemas.microsoft.com/office/drawing/2014/main" id="{24500431-9863-B3F6-392E-DEA5459CD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99" y="3531418"/>
            <a:ext cx="4674313" cy="26384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EBFDDA-15C8-D73B-58D0-487AB8EBEB0B}"/>
              </a:ext>
            </a:extLst>
          </p:cNvPr>
          <p:cNvSpPr txBox="1"/>
          <p:nvPr/>
        </p:nvSpPr>
        <p:spPr>
          <a:xfrm>
            <a:off x="1804539" y="5892849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Bloomington, U.S.</a:t>
            </a:r>
          </a:p>
        </p:txBody>
      </p:sp>
    </p:spTree>
    <p:extLst>
      <p:ext uri="{BB962C8B-B14F-4D97-AF65-F5344CB8AC3E}">
        <p14:creationId xmlns:p14="http://schemas.microsoft.com/office/powerpoint/2010/main" val="19432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69542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CDC381-3462-EFFC-4689-AAF581903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67" y="992655"/>
            <a:ext cx="5700265" cy="4023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203B5-6B86-6E7F-8EE1-4713D3473A92}"/>
              </a:ext>
            </a:extLst>
          </p:cNvPr>
          <p:cNvSpPr txBox="1"/>
          <p:nvPr/>
        </p:nvSpPr>
        <p:spPr>
          <a:xfrm>
            <a:off x="2383366" y="5230330"/>
            <a:ext cx="73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50% of the world’s population live in cities...</a:t>
            </a:r>
          </a:p>
        </p:txBody>
      </p:sp>
    </p:spTree>
    <p:extLst>
      <p:ext uri="{BB962C8B-B14F-4D97-AF65-F5344CB8AC3E}">
        <p14:creationId xmlns:p14="http://schemas.microsoft.com/office/powerpoint/2010/main" val="106055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560494" y="1999560"/>
            <a:ext cx="5709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largely unpredictable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because they are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complex systems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that are more like organisms than machines. Neither the laws of economics nor the laws of mechanics apply; cities are the product of countless individual and collective decisions that do not conform to any grand plan. They are the product of our inventions;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they evolve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”.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ADA6050-EFED-6736-D775-B9ECC22C5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65" y="607535"/>
            <a:ext cx="3382433" cy="5033382"/>
          </a:xfrm>
          <a:prstGeom prst="rect">
            <a:avLst/>
          </a:prstGeom>
        </p:spPr>
      </p:pic>
      <p:pic>
        <p:nvPicPr>
          <p:cNvPr id="8" name="Picture 7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BB2B21EB-9B24-B0A4-5EAB-572031D0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38" y="5142000"/>
            <a:ext cx="1599715" cy="15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AC39A03-45EE-49E3-4135-85F76323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6" y="1484274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588EE-7844-1657-CF94-D8A33452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05" y="1484275"/>
            <a:ext cx="2994876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FF30EC3-2651-70F4-EC0D-161E31EE3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34" y="2213450"/>
            <a:ext cx="2646415" cy="2646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ack and white photo of a train track and trees&#10;&#10;Description automatically generated with low confidence">
            <a:extLst>
              <a:ext uri="{FF2B5EF4-FFF2-40B4-BE49-F238E27FC236}">
                <a16:creationId xmlns:a16="http://schemas.microsoft.com/office/drawing/2014/main" id="{6A47AB32-1A27-F7D6-A931-B39D3CEEA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96" y="1629452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F8CF-085D-43EA-FB3A-D451A1E1345C}"/>
              </a:ext>
            </a:extLst>
          </p:cNvPr>
          <p:cNvSpPr txBox="1"/>
          <p:nvPr/>
        </p:nvSpPr>
        <p:spPr>
          <a:xfrm>
            <a:off x="9655369" y="5519846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 many more...</a:t>
            </a:r>
          </a:p>
        </p:txBody>
      </p:sp>
    </p:spTree>
    <p:extLst>
      <p:ext uri="{BB962C8B-B14F-4D97-AF65-F5344CB8AC3E}">
        <p14:creationId xmlns:p14="http://schemas.microsoft.com/office/powerpoint/2010/main" val="95069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703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77078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626533" y="1603320"/>
            <a:ext cx="38396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There has never been a time in history with more abundant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</a:t>
            </a:r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offering great potential for the spatially enabled social sciences to advance understanding of a plethora of human and environmental problems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(Elwood, Goodchild, and Sui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2012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)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10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791AC27-15A7-0E89-045D-1ABB14AD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80" y="685800"/>
            <a:ext cx="6988036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B044ADB5-7805-3EB9-DF46-819E59E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70D99-1BF3-39CA-58B4-9B3C00F14CA0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410993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</p:spTree>
    <p:extLst>
      <p:ext uri="{BB962C8B-B14F-4D97-AF65-F5344CB8AC3E}">
        <p14:creationId xmlns:p14="http://schemas.microsoft.com/office/powerpoint/2010/main" val="352924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ople walking on a street&#10;&#10;Description automatically generated with low confidence">
            <a:extLst>
              <a:ext uri="{FF2B5EF4-FFF2-40B4-BE49-F238E27FC236}">
                <a16:creationId xmlns:a16="http://schemas.microsoft.com/office/drawing/2014/main" id="{46097E0C-44D8-7164-8A7A-43E22675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3" y="929350"/>
            <a:ext cx="3784598" cy="2519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3DD55-18C0-3A5D-6C3E-ACDDE30CF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26" y="1028367"/>
            <a:ext cx="4190414" cy="2514248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A084FFC6-07A0-78BC-AAE6-B697967A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65" y="3881982"/>
            <a:ext cx="1466555" cy="1466555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EEBDE7E-230F-D273-0DBF-0F0CAF7C7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75" y="3792290"/>
            <a:ext cx="3137585" cy="2111146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D49F153-FD5B-B754-DC8D-E24763B41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03" y="3690325"/>
            <a:ext cx="3086912" cy="23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1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517D0-0121-169C-8F00-7BABC8D156C6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589A6-C9F6-391B-3393-8C9359A0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89" y="0"/>
            <a:ext cx="52912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C8ABD-CC8E-90BB-AC44-5C87C1F61F30}"/>
              </a:ext>
            </a:extLst>
          </p:cNvPr>
          <p:cNvSpPr txBox="1"/>
          <p:nvPr/>
        </p:nvSpPr>
        <p:spPr>
          <a:xfrm>
            <a:off x="792854" y="3723381"/>
            <a:ext cx="5291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Research Interests: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Retail, COVID-19, Geodemographics,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Consumer, Location and Mobility Data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2000" dirty="0">
              <a:solidFill>
                <a:schemeClr val="bg1"/>
              </a:solidFill>
              <a:latin typeface="Univers Light" panose="020B0403020202020204" pitchFamily="34" charset="0"/>
              <a:ea typeface="Dotum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6CE9A-DA59-178A-BDF7-069EB601A293}"/>
              </a:ext>
            </a:extLst>
          </p:cNvPr>
          <p:cNvSpPr txBox="1"/>
          <p:nvPr/>
        </p:nvSpPr>
        <p:spPr>
          <a:xfrm>
            <a:off x="792854" y="1675705"/>
            <a:ext cx="5597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Postdoctoral Research Fellow: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 Science Lab,</a:t>
            </a:r>
            <a:b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University of Liverpool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11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896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- OpenStreetMap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167E907-C396-58FD-C849-A58265006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2" y="1307867"/>
            <a:ext cx="4524895" cy="4524895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0F41FBF4-3EAB-6A23-70A8-EA4A5A15E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1" y="1307867"/>
            <a:ext cx="4621876" cy="41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C231BAD-E440-7F16-68BC-212B4761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499" y="1447818"/>
            <a:ext cx="4920420" cy="3534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51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VGI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40BEC-54FF-1571-0DEA-52B415B71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447819"/>
            <a:ext cx="5521316" cy="353473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65E3C85-A81D-F0F0-8D7B-AD57D178AA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4" b="25112"/>
          <a:stretch/>
        </p:blipFill>
        <p:spPr>
          <a:xfrm>
            <a:off x="6384499" y="4179914"/>
            <a:ext cx="1013151" cy="80264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E321F32-1640-0794-CDFD-5B977EDA10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9" r="21122"/>
          <a:stretch/>
        </p:blipFill>
        <p:spPr>
          <a:xfrm>
            <a:off x="863183" y="1447819"/>
            <a:ext cx="973880" cy="8180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E89A17-1173-7FAF-9483-F5AEA2063109}"/>
              </a:ext>
            </a:extLst>
          </p:cNvPr>
          <p:cNvSpPr txBox="1"/>
          <p:nvPr/>
        </p:nvSpPr>
        <p:spPr>
          <a:xfrm>
            <a:off x="701040" y="509824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Chen, M., </a:t>
            </a:r>
            <a:r>
              <a:rPr lang="en-GB" sz="1200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Arribas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-Bel, D. and Singleton, A. 2019. Understanding the dynamics of urban areas of interest through volunteered geographic information.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Journal of Geographical Systems.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59F0F-18FB-3381-007B-3888AFEFAB05}"/>
              </a:ext>
            </a:extLst>
          </p:cNvPr>
          <p:cNvSpPr txBox="1"/>
          <p:nvPr/>
        </p:nvSpPr>
        <p:spPr>
          <a:xfrm>
            <a:off x="6308716" y="5098242"/>
            <a:ext cx="539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Lansley, G. and Longley, P.A. 2016. The geography of Twitter topics in London.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Computers, Environment and Urban Systems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394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946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SafeGraph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A4ADDEA7-494E-9E02-2F33-D1E969194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35" y="1802381"/>
            <a:ext cx="4572009" cy="269443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49D666-2BD5-9993-E809-A871DB7B9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7" y="1158240"/>
            <a:ext cx="5273754" cy="328168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243CB3-8EB8-1163-A05B-0984430E3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56" y="3948112"/>
            <a:ext cx="3673324" cy="19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47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946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SafeGraph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BCC29-0324-B20E-6476-47F062F1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78" y="1244600"/>
            <a:ext cx="6084428" cy="416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83B90-5EA3-68D5-193E-5AB5C486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27" y="566420"/>
            <a:ext cx="4528495" cy="55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0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</p:spTree>
    <p:extLst>
      <p:ext uri="{BB962C8B-B14F-4D97-AF65-F5344CB8AC3E}">
        <p14:creationId xmlns:p14="http://schemas.microsoft.com/office/powerpoint/2010/main" val="380442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D2C73-5995-8BF3-4DE3-C0828D869362}"/>
              </a:ext>
            </a:extLst>
          </p:cNvPr>
          <p:cNvSpPr txBox="1"/>
          <p:nvPr/>
        </p:nvSpPr>
        <p:spPr>
          <a:xfrm>
            <a:off x="1000760" y="1820610"/>
            <a:ext cx="4014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“...data that arises  out of everyday transactions for goods and services, carried out between individuals and organisations... </a:t>
            </a:r>
          </a:p>
          <a:p>
            <a:pPr algn="just"/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“...created as a by-product of the consumer transactions that created them”</a:t>
            </a:r>
          </a:p>
        </p:txBody>
      </p:sp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4C504CD7-F5A2-03B2-E93B-E5045872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884" y="965771"/>
            <a:ext cx="3776472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2EFA5-0724-7273-EA05-D254C8F1CE3B}"/>
              </a:ext>
            </a:extLst>
          </p:cNvPr>
          <p:cNvSpPr txBox="1"/>
          <p:nvPr/>
        </p:nvSpPr>
        <p:spPr>
          <a:xfrm>
            <a:off x="6659236" y="5629899"/>
            <a:ext cx="4501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Read Free: https://www.uclpress.co.uk/products/114094</a:t>
            </a:r>
          </a:p>
        </p:txBody>
      </p:sp>
    </p:spTree>
    <p:extLst>
      <p:ext uri="{BB962C8B-B14F-4D97-AF65-F5344CB8AC3E}">
        <p14:creationId xmlns:p14="http://schemas.microsoft.com/office/powerpoint/2010/main" val="304109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92C16C49-67ED-F201-93E1-E2BDA0119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20" y="2096511"/>
            <a:ext cx="3272677" cy="217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47AFDF0-8523-13F1-920D-7B8ED88C2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03" y="792479"/>
            <a:ext cx="3523298" cy="2348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2E4DC8-7EC6-96AC-73B7-647DFD43D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40" y="3515359"/>
            <a:ext cx="3272677" cy="2176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9CCDF-F731-5372-7E1E-E0D51EC60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75" y="2039778"/>
            <a:ext cx="3327862" cy="25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16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87BE8-D833-BE91-6410-68E0758E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01" y="1432560"/>
            <a:ext cx="7150277" cy="3652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F9DD9-E018-BA81-A29D-7AB11CBEBD87}"/>
              </a:ext>
            </a:extLst>
          </p:cNvPr>
          <p:cNvSpPr txBox="1"/>
          <p:nvPr/>
        </p:nvSpPr>
        <p:spPr>
          <a:xfrm>
            <a:off x="2199639" y="5185582"/>
            <a:ext cx="7150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Lloyd, A., Cheshire, J., Squires, M. 2018. The provenance of customer loyalty card data.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 Research.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75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251AC-247B-6190-DA6E-91C5110D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561" y="0"/>
            <a:ext cx="631087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ECECE-45BA-2836-7C8C-EFB2C84B867B}"/>
              </a:ext>
            </a:extLst>
          </p:cNvPr>
          <p:cNvSpPr txBox="1"/>
          <p:nvPr/>
        </p:nvSpPr>
        <p:spPr>
          <a:xfrm>
            <a:off x="9392920" y="3158662"/>
            <a:ext cx="20042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Davies, A., Green, M., Singleton, A. Using machine learning to investigate self-medication purchasing behaviours via high street retailer loyalty card data. </a:t>
            </a:r>
            <a:r>
              <a:rPr lang="en-GB" sz="1200" i="1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PloS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one. 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97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D6546-19E6-408B-0B65-2AA6BB098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62" y="995680"/>
            <a:ext cx="6671654" cy="4754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457D4-01AD-320C-8B78-AE7A55497E0C}"/>
              </a:ext>
            </a:extLst>
          </p:cNvPr>
          <p:cNvSpPr txBox="1"/>
          <p:nvPr/>
        </p:nvSpPr>
        <p:spPr>
          <a:xfrm>
            <a:off x="9372600" y="2223942"/>
            <a:ext cx="24231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Green, M.A., Watson, A.W., </a:t>
            </a:r>
            <a:r>
              <a:rPr lang="en-GB" sz="1200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Brunstrom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J.M., Corfe, B.M., Johnstone, A.M., Williams, E.A. and Stevenson, E. 2020. Comparing supermarket loyalty card data with traditional diet survey data for understanding how protein is purchased and consumed in older adults for the UK, 2014–16.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Nutrition journal.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17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A3D17-A9D9-4510-810E-69C1EA5A684F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936290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457D4-01AD-320C-8B78-AE7A55497E0C}"/>
              </a:ext>
            </a:extLst>
          </p:cNvPr>
          <p:cNvSpPr txBox="1"/>
          <p:nvPr/>
        </p:nvSpPr>
        <p:spPr>
          <a:xfrm>
            <a:off x="7564120" y="3031662"/>
            <a:ext cx="2423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Rose, N., Dolega, L, 2021. It’s the weather: quantifying the impact of weather on retail sales 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Applied Spatial Analysis and Policy .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3FAA095-E80F-9C30-455B-A2BD907EB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82" y="922020"/>
            <a:ext cx="4460471" cy="50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6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EF41EB27-A2E3-5A4B-6560-88914349B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CC770-9A7B-C226-B6BA-346E57D1E936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567324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A city street at night&#10;&#10;Description automatically generated with low confidence">
            <a:extLst>
              <a:ext uri="{FF2B5EF4-FFF2-40B4-BE49-F238E27FC236}">
                <a16:creationId xmlns:a16="http://schemas.microsoft.com/office/drawing/2014/main" id="{68156929-55CC-58E3-5899-23DFE40AE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82" y="1000760"/>
            <a:ext cx="9732698" cy="47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69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07295-0572-1CBB-9DC9-D05853ADCC85}"/>
              </a:ext>
            </a:extLst>
          </p:cNvPr>
          <p:cNvSpPr txBox="1"/>
          <p:nvPr/>
        </p:nvSpPr>
        <p:spPr>
          <a:xfrm>
            <a:off x="626534" y="1603320"/>
            <a:ext cx="50173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Data have become a central pillar of society.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Technological advances in computational power,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storage and network platforms have enabled the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production, processing, analysis and storage of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large volumes of digital data. Information that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previously could not be stored, or captured can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now be digitally recorded. </a:t>
            </a:r>
          </a:p>
          <a:p>
            <a:pPr algn="just"/>
            <a:endParaRPr lang="en-GB" sz="14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just"/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 key data stream has been location data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from mobile phones. More generally, mobile phone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data are </a:t>
            </a: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 rich source of information </a:t>
            </a: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offering 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unique opportunity to capture human behaviour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at an </a:t>
            </a: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unprecedented geographic and temporal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resolution</a:t>
            </a: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. Yet, key challenges remain, such as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issues about privacy, representativeness, biases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and the use of large, noisy and complex data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69B21-C17E-535C-3DB7-AEE36621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1" y="0"/>
            <a:ext cx="596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2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84E4DA-9C7F-F9DF-F9ED-C3E20837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1013732"/>
            <a:ext cx="8468360" cy="475907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E56EDEB-58B6-5EC7-8232-3D9001C3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0" y="5880820"/>
            <a:ext cx="1666240" cy="5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9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16" y="1018193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480" y="5551732"/>
            <a:ext cx="2753360" cy="484405"/>
          </a:xfrm>
          <a:prstGeom prst="rect">
            <a:avLst/>
          </a:prstGeom>
        </p:spPr>
      </p:pic>
      <p:pic>
        <p:nvPicPr>
          <p:cNvPr id="6" name="Picture 5" descr="A picture containing dome&#10;&#10;Description automatically generated">
            <a:extLst>
              <a:ext uri="{FF2B5EF4-FFF2-40B4-BE49-F238E27FC236}">
                <a16:creationId xmlns:a16="http://schemas.microsoft.com/office/drawing/2014/main" id="{7B7265BB-C9D2-FD37-B7D1-7F2E0D825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8" y="1689957"/>
            <a:ext cx="3349430" cy="30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5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6" y="1054734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4847074"/>
            <a:ext cx="3881120" cy="6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34C99-DA24-3694-32A1-C71F0BDF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2" y="999816"/>
            <a:ext cx="10598695" cy="45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08F86-F6E5-5D11-B895-FBE19BA412FD}"/>
              </a:ext>
            </a:extLst>
          </p:cNvPr>
          <p:cNvSpPr txBox="1"/>
          <p:nvPr/>
        </p:nvSpPr>
        <p:spPr>
          <a:xfrm>
            <a:off x="5237479" y="5118793"/>
            <a:ext cx="653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NSimSun" panose="02010609030101010101" pitchFamily="49" charset="-122"/>
                <a:ea typeface="NSimSun" panose="02010609030101010101" pitchFamily="49" charset="-122"/>
              </a:rPr>
              <a:t>data.cdrc.ac.uk/Geolytix-aggregated-app-location-dataset</a:t>
            </a: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4631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6" y="1054734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4847074"/>
            <a:ext cx="3881120" cy="6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34C99-DA24-3694-32A1-C71F0BDF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2" y="999816"/>
            <a:ext cx="10598695" cy="45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08F86-F6E5-5D11-B895-FBE19BA412FD}"/>
              </a:ext>
            </a:extLst>
          </p:cNvPr>
          <p:cNvSpPr txBox="1"/>
          <p:nvPr/>
        </p:nvSpPr>
        <p:spPr>
          <a:xfrm>
            <a:off x="5237479" y="5118793"/>
            <a:ext cx="653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NSimSun" panose="02010609030101010101" pitchFamily="49" charset="-122"/>
                <a:ea typeface="NSimSun" panose="02010609030101010101" pitchFamily="49" charset="-122"/>
              </a:rPr>
              <a:t>data.cdrc.ac.uk/Geolytix-aggregated-app-location-dataset</a:t>
            </a: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D53726-5CFE-6D8B-CBAA-339E9EFB5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868705"/>
            <a:ext cx="5605848" cy="4805013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BEFFED6-7362-62EA-E685-1F4A40F7C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28" y="868706"/>
            <a:ext cx="5493952" cy="4807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D6205-3B7E-9979-3A25-0F9EF102F4B6}"/>
              </a:ext>
            </a:extLst>
          </p:cNvPr>
          <p:cNvSpPr txBox="1"/>
          <p:nvPr/>
        </p:nvSpPr>
        <p:spPr>
          <a:xfrm>
            <a:off x="6573519" y="5801608"/>
            <a:ext cx="46541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Ballantyne, P., Singleton, A., Dolega, L.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forthcoming.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 and COVID-19: functional, structural and spatial responses to Omicron. </a:t>
            </a: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632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594FB-4ECD-564A-9F56-562475AB3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360" y="924560"/>
            <a:ext cx="8877694" cy="49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8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707640" y="1472625"/>
            <a:ext cx="70205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722088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517ABEB-3CDE-3D0E-0A88-95F87DAA8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16" y="0"/>
            <a:ext cx="568396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67AFA-A54C-B45D-0C0B-344D6DEFD162}"/>
              </a:ext>
            </a:extLst>
          </p:cNvPr>
          <p:cNvSpPr txBox="1"/>
          <p:nvPr/>
        </p:nvSpPr>
        <p:spPr>
          <a:xfrm>
            <a:off x="9093200" y="5457825"/>
            <a:ext cx="25857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Ballantyne, P., Singleton, A., Dolega, L. 2021. A regional exploration of retail visits during the COVID-19 pandemic.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Regional Studies, Regional Science. 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104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A7820-777B-01BC-152C-287E1D1D6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0" y="1014702"/>
            <a:ext cx="8505360" cy="4897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EE466-FCF1-7679-3646-8B4B70716397}"/>
              </a:ext>
            </a:extLst>
          </p:cNvPr>
          <p:cNvSpPr txBox="1"/>
          <p:nvPr/>
        </p:nvSpPr>
        <p:spPr>
          <a:xfrm>
            <a:off x="8978455" y="4424131"/>
            <a:ext cx="2585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Yabe, Y., Suresh, P., Rao, C., </a:t>
            </a:r>
            <a:r>
              <a:rPr lang="en-GB" sz="1200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Ukkusuri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S. 2020. Regional differences in the resilience of social and physical systems: Case Study of Puerto Rico after Hurricane Maria.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Environment and Planning B: Urban Analytics and City Science. 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3946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B044ADB5-7805-3EB9-DF46-819E59E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70D99-1BF3-39CA-58B4-9B3C00F14CA0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1322102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95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852738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building, outdoor, street, city&#10;&#10;Description automatically generated">
            <a:extLst>
              <a:ext uri="{FF2B5EF4-FFF2-40B4-BE49-F238E27FC236}">
                <a16:creationId xmlns:a16="http://schemas.microsoft.com/office/drawing/2014/main" id="{D8CDFCD6-8D0C-8548-E5C3-E00B2DC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92" y="821682"/>
            <a:ext cx="3936980" cy="262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8DEBE-123B-8C08-EE90-6EF448BEBC1E}"/>
              </a:ext>
            </a:extLst>
          </p:cNvPr>
          <p:cNvSpPr txBox="1"/>
          <p:nvPr/>
        </p:nvSpPr>
        <p:spPr>
          <a:xfrm>
            <a:off x="9461011" y="544683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Chester, UK</a:t>
            </a:r>
          </a:p>
        </p:txBody>
      </p:sp>
      <p:pic>
        <p:nvPicPr>
          <p:cNvPr id="9" name="Picture 8" descr="A picture containing text, booth, store&#10;&#10;Description automatically generated">
            <a:extLst>
              <a:ext uri="{FF2B5EF4-FFF2-40B4-BE49-F238E27FC236}">
                <a16:creationId xmlns:a16="http://schemas.microsoft.com/office/drawing/2014/main" id="{569E50D4-C758-B895-0C47-A29506FA7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/>
        </p:blipFill>
        <p:spPr>
          <a:xfrm>
            <a:off x="6541792" y="3534775"/>
            <a:ext cx="3962400" cy="2624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FB9EF0-A2B5-6D08-28CA-13248DCE67F2}"/>
              </a:ext>
            </a:extLst>
          </p:cNvPr>
          <p:cNvSpPr txBox="1"/>
          <p:nvPr/>
        </p:nvSpPr>
        <p:spPr>
          <a:xfrm>
            <a:off x="9179819" y="6159428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Shinjuku, Japan</a:t>
            </a:r>
          </a:p>
        </p:txBody>
      </p:sp>
      <p:pic>
        <p:nvPicPr>
          <p:cNvPr id="14" name="Picture 13" descr="A crowd of people at an event&#10;&#10;Description automatically generated with low confidence">
            <a:extLst>
              <a:ext uri="{FF2B5EF4-FFF2-40B4-BE49-F238E27FC236}">
                <a16:creationId xmlns:a16="http://schemas.microsoft.com/office/drawing/2014/main" id="{0E005F46-2579-166F-ECC5-7B3D445C1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44" y="821682"/>
            <a:ext cx="4674313" cy="2624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02A122-EE99-1C00-D896-3D51B6621C96}"/>
              </a:ext>
            </a:extLst>
          </p:cNvPr>
          <p:cNvSpPr txBox="1"/>
          <p:nvPr/>
        </p:nvSpPr>
        <p:spPr>
          <a:xfrm>
            <a:off x="1828801" y="3152001"/>
            <a:ext cx="175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Marrakesh, Morocco</a:t>
            </a:r>
          </a:p>
        </p:txBody>
      </p:sp>
      <p:pic>
        <p:nvPicPr>
          <p:cNvPr id="26" name="Picture 25" descr="An aerial view of a large building&#10;&#10;Description automatically generated with medium confidence">
            <a:extLst>
              <a:ext uri="{FF2B5EF4-FFF2-40B4-BE49-F238E27FC236}">
                <a16:creationId xmlns:a16="http://schemas.microsoft.com/office/drawing/2014/main" id="{24500431-9863-B3F6-392E-DEA5459CD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99" y="3531418"/>
            <a:ext cx="4674313" cy="26384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EBFDDA-15C8-D73B-58D0-487AB8EBEB0B}"/>
              </a:ext>
            </a:extLst>
          </p:cNvPr>
          <p:cNvSpPr txBox="1"/>
          <p:nvPr/>
        </p:nvSpPr>
        <p:spPr>
          <a:xfrm>
            <a:off x="1804539" y="5892849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Bloomington, U.S.</a:t>
            </a:r>
          </a:p>
        </p:txBody>
      </p:sp>
    </p:spTree>
    <p:extLst>
      <p:ext uri="{BB962C8B-B14F-4D97-AF65-F5344CB8AC3E}">
        <p14:creationId xmlns:p14="http://schemas.microsoft.com/office/powerpoint/2010/main" val="3261732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Form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Function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D4328-FBCA-25A8-8B6C-08E3763DFB51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</p:spTree>
    <p:extLst>
      <p:ext uri="{BB962C8B-B14F-4D97-AF65-F5344CB8AC3E}">
        <p14:creationId xmlns:p14="http://schemas.microsoft.com/office/powerpoint/2010/main" val="4025675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F73E7-72FC-41EC-8F5F-BFA4ABA5AB5C}"/>
              </a:ext>
            </a:extLst>
          </p:cNvPr>
          <p:cNvSpPr txBox="1"/>
          <p:nvPr/>
        </p:nvSpPr>
        <p:spPr>
          <a:xfrm>
            <a:off x="2217952" y="1631834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Where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are these located?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96B02-B235-2D38-831C-DCD164033B32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</p:spTree>
    <p:extLst>
      <p:ext uri="{BB962C8B-B14F-4D97-AF65-F5344CB8AC3E}">
        <p14:creationId xmlns:p14="http://schemas.microsoft.com/office/powerpoint/2010/main" val="4006806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61E6E0E6-65F9-CFFA-D5A5-8A2199BD4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76" y="1011007"/>
            <a:ext cx="7352757" cy="4903677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0DCF41FD-17A6-04C0-F59A-EE657CBD6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17" y="2455025"/>
            <a:ext cx="2766369" cy="16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85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E11E-CBCB-C5D8-F734-09CC07DC9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75" y="1468656"/>
            <a:ext cx="2837757" cy="285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4BA4-0204-E9B5-488A-721864CFC586}"/>
              </a:ext>
            </a:extLst>
          </p:cNvPr>
          <p:cNvSpPr txBox="1"/>
          <p:nvPr/>
        </p:nvSpPr>
        <p:spPr>
          <a:xfrm>
            <a:off x="548640" y="4569352"/>
            <a:ext cx="4483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DBSCAN: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Density-based spatial clustering of applications with noise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1217F9-85A7-04BA-F4CD-D896B9CB66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91"/>
          <a:stretch/>
        </p:blipFill>
        <p:spPr>
          <a:xfrm>
            <a:off x="6169551" y="1577223"/>
            <a:ext cx="5501517" cy="2850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4E21FC-BCA1-C29F-D732-17156C2C58FC}"/>
              </a:ext>
            </a:extLst>
          </p:cNvPr>
          <p:cNvSpPr txBox="1"/>
          <p:nvPr/>
        </p:nvSpPr>
        <p:spPr>
          <a:xfrm>
            <a:off x="6763789" y="4569352"/>
            <a:ext cx="4483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Network Routing</a:t>
            </a:r>
          </a:p>
        </p:txBody>
      </p:sp>
    </p:spTree>
    <p:extLst>
      <p:ext uri="{BB962C8B-B14F-4D97-AF65-F5344CB8AC3E}">
        <p14:creationId xmlns:p14="http://schemas.microsoft.com/office/powerpoint/2010/main" val="48310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E11E-CBCB-C5D8-F734-09CC07DC9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75" y="1468656"/>
            <a:ext cx="2837757" cy="285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4BA4-0204-E9B5-488A-721864CFC586}"/>
              </a:ext>
            </a:extLst>
          </p:cNvPr>
          <p:cNvSpPr txBox="1"/>
          <p:nvPr/>
        </p:nvSpPr>
        <p:spPr>
          <a:xfrm>
            <a:off x="548640" y="4569352"/>
            <a:ext cx="4483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DBSCAN: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Density-based spatial clustering of applications with noise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1217F9-85A7-04BA-F4CD-D896B9CB66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91"/>
          <a:stretch/>
        </p:blipFill>
        <p:spPr>
          <a:xfrm>
            <a:off x="6169551" y="1577223"/>
            <a:ext cx="5501517" cy="2850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4E21FC-BCA1-C29F-D732-17156C2C58FC}"/>
              </a:ext>
            </a:extLst>
          </p:cNvPr>
          <p:cNvSpPr txBox="1"/>
          <p:nvPr/>
        </p:nvSpPr>
        <p:spPr>
          <a:xfrm>
            <a:off x="6763789" y="4569352"/>
            <a:ext cx="4483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Network Routing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AFFB41C-54BA-3553-400D-DE056C1A3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613" y="2288648"/>
            <a:ext cx="4826129" cy="27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4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8F4E6-FA29-4CA4-04BF-879039BD6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8" y="3324395"/>
            <a:ext cx="4402367" cy="293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50EAF-8ADB-EE96-67EC-36A8CDB32BAD}"/>
              </a:ext>
            </a:extLst>
          </p:cNvPr>
          <p:cNvSpPr txBox="1"/>
          <p:nvPr/>
        </p:nvSpPr>
        <p:spPr>
          <a:xfrm>
            <a:off x="4647767" y="6028944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</p:spTree>
    <p:extLst>
      <p:ext uri="{BB962C8B-B14F-4D97-AF65-F5344CB8AC3E}">
        <p14:creationId xmlns:p14="http://schemas.microsoft.com/office/powerpoint/2010/main" val="2412512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A742E384-CD73-5EDB-58FC-42E5940F2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38" y="1327405"/>
            <a:ext cx="5399532" cy="3959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CD04C9-33DB-6A92-68D1-0A216C7247AA}"/>
              </a:ext>
            </a:extLst>
          </p:cNvPr>
          <p:cNvSpPr txBox="1"/>
          <p:nvPr/>
        </p:nvSpPr>
        <p:spPr>
          <a:xfrm>
            <a:off x="7818605" y="2659651"/>
            <a:ext cx="35310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Ballantyne, P., Dolega, L., Singleton, A., Credit, K. </a:t>
            </a:r>
            <a:b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  framework for delineating the scale, extent and characteristics of American retail centre agglomerations. </a:t>
            </a:r>
            <a:r>
              <a:rPr lang="en-GB" sz="1400" b="1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Environment and Planning B: Urban Analytics and City Science.</a:t>
            </a:r>
            <a:endParaRPr lang="en-GB" sz="11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739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15153A3-AFC0-B869-2725-588DAE4CF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5" y="1476757"/>
            <a:ext cx="6858000" cy="38100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AA849D2-B325-7D20-0E75-DD1F2AFEB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823" y="2143234"/>
            <a:ext cx="3375599" cy="24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0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3" name="Picture 2" descr="A picture containing dome&#10;&#10;Description automatically generated">
            <a:extLst>
              <a:ext uri="{FF2B5EF4-FFF2-40B4-BE49-F238E27FC236}">
                <a16:creationId xmlns:a16="http://schemas.microsoft.com/office/drawing/2014/main" id="{2DC763B4-B0EB-56F9-9491-1242547A6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04" y="1745375"/>
            <a:ext cx="3349430" cy="309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1BBBE-3C1C-3351-9E0F-E99AF3BC4FC2}"/>
              </a:ext>
            </a:extLst>
          </p:cNvPr>
          <p:cNvSpPr txBox="1"/>
          <p:nvPr/>
        </p:nvSpPr>
        <p:spPr>
          <a:xfrm>
            <a:off x="551411" y="2746094"/>
            <a:ext cx="3410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Computationally Effective!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A82CC-76DA-D91A-7C73-42FFDD9E8018}"/>
              </a:ext>
            </a:extLst>
          </p:cNvPr>
          <p:cNvSpPr txBox="1"/>
          <p:nvPr/>
        </p:nvSpPr>
        <p:spPr>
          <a:xfrm>
            <a:off x="8128037" y="2754960"/>
            <a:ext cx="341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Interpretable!</a:t>
            </a:r>
          </a:p>
        </p:txBody>
      </p:sp>
    </p:spTree>
    <p:extLst>
      <p:ext uri="{BB962C8B-B14F-4D97-AF65-F5344CB8AC3E}">
        <p14:creationId xmlns:p14="http://schemas.microsoft.com/office/powerpoint/2010/main" val="1510537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1D78F27-ED46-BE9B-EA64-7D2A5D43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90" y="1174865"/>
            <a:ext cx="6237626" cy="467822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861F0E5-3742-F729-4EB4-1AF7935ED7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4242"/>
          <a:stretch/>
        </p:blipFill>
        <p:spPr>
          <a:xfrm>
            <a:off x="8025267" y="1880061"/>
            <a:ext cx="2280539" cy="30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63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function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CEC4BF4-B197-2F55-062C-7497DE1DE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754F086-9C78-E932-0B4D-8925E25CF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41" y="2288770"/>
            <a:ext cx="2911354" cy="20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3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95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41619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263005" y="11857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96F055EE-5918-AC7C-71B7-2E2DC95D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3038939" y="1294853"/>
            <a:ext cx="1158581" cy="1199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168A-832E-591F-0677-61710BFF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649983" y="1242356"/>
            <a:ext cx="1230375" cy="1280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1D57B5-C04A-1F1F-C853-521174AA5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1808564" y="1272090"/>
            <a:ext cx="1230375" cy="119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9D408-E36B-609D-8883-8644BED88ED9}"/>
              </a:ext>
            </a:extLst>
          </p:cNvPr>
          <p:cNvSpPr txBox="1"/>
          <p:nvPr/>
        </p:nvSpPr>
        <p:spPr>
          <a:xfrm>
            <a:off x="543098" y="2494867"/>
            <a:ext cx="365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(Geographic) Data 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 EVERYWHERE! </a:t>
            </a:r>
          </a:p>
        </p:txBody>
      </p:sp>
    </p:spTree>
    <p:extLst>
      <p:ext uri="{BB962C8B-B14F-4D97-AF65-F5344CB8AC3E}">
        <p14:creationId xmlns:p14="http://schemas.microsoft.com/office/powerpoint/2010/main" val="2383225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263005" y="11857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96F055EE-5918-AC7C-71B7-2E2DC95D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3038939" y="1294853"/>
            <a:ext cx="1158581" cy="1199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168A-832E-591F-0677-61710BFF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649983" y="1242356"/>
            <a:ext cx="1230375" cy="1280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1D57B5-C04A-1F1F-C853-521174AA5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1808564" y="1272090"/>
            <a:ext cx="1230375" cy="119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9D408-E36B-609D-8883-8644BED88ED9}"/>
              </a:ext>
            </a:extLst>
          </p:cNvPr>
          <p:cNvSpPr txBox="1"/>
          <p:nvPr/>
        </p:nvSpPr>
        <p:spPr>
          <a:xfrm>
            <a:off x="543098" y="2494867"/>
            <a:ext cx="365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(Geographic) Data 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 EVERYWHERE!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A3942-7F35-2C60-A482-AA0B239E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820" y="954413"/>
            <a:ext cx="2085571" cy="1498235"/>
          </a:xfrm>
          <a:prstGeom prst="rect">
            <a:avLst/>
          </a:prstGeom>
        </p:spPr>
      </p:pic>
      <p:pic>
        <p:nvPicPr>
          <p:cNvPr id="8" name="Picture 7" descr="Histogram&#10;&#10;Description automatically generated">
            <a:extLst>
              <a:ext uri="{FF2B5EF4-FFF2-40B4-BE49-F238E27FC236}">
                <a16:creationId xmlns:a16="http://schemas.microsoft.com/office/drawing/2014/main" id="{B574EC81-7A1D-D21C-7B3B-CCACB3487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52" y="954413"/>
            <a:ext cx="1712268" cy="1498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D81C-29F6-87F2-2A81-DF02248BF8C7}"/>
              </a:ext>
            </a:extLst>
          </p:cNvPr>
          <p:cNvSpPr txBox="1"/>
          <p:nvPr/>
        </p:nvSpPr>
        <p:spPr>
          <a:xfrm>
            <a:off x="7107382" y="2507113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Data = New Insights... </a:t>
            </a:r>
          </a:p>
        </p:txBody>
      </p:sp>
    </p:spTree>
    <p:extLst>
      <p:ext uri="{BB962C8B-B14F-4D97-AF65-F5344CB8AC3E}">
        <p14:creationId xmlns:p14="http://schemas.microsoft.com/office/powerpoint/2010/main" val="706531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263005" y="11857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96F055EE-5918-AC7C-71B7-2E2DC95D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3038939" y="1294853"/>
            <a:ext cx="1158581" cy="1199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168A-832E-591F-0677-61710BFF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649983" y="1242356"/>
            <a:ext cx="1230375" cy="1280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1D57B5-C04A-1F1F-C853-521174AA5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1808564" y="1272090"/>
            <a:ext cx="1230375" cy="119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9D408-E36B-609D-8883-8644BED88ED9}"/>
              </a:ext>
            </a:extLst>
          </p:cNvPr>
          <p:cNvSpPr txBox="1"/>
          <p:nvPr/>
        </p:nvSpPr>
        <p:spPr>
          <a:xfrm>
            <a:off x="543098" y="2494867"/>
            <a:ext cx="365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(Geographic) Data 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 EVERYWHERE!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A3942-7F35-2C60-A482-AA0B239E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820" y="954413"/>
            <a:ext cx="2085571" cy="1498235"/>
          </a:xfrm>
          <a:prstGeom prst="rect">
            <a:avLst/>
          </a:prstGeom>
        </p:spPr>
      </p:pic>
      <p:pic>
        <p:nvPicPr>
          <p:cNvPr id="8" name="Picture 7" descr="Histogram&#10;&#10;Description automatically generated">
            <a:extLst>
              <a:ext uri="{FF2B5EF4-FFF2-40B4-BE49-F238E27FC236}">
                <a16:creationId xmlns:a16="http://schemas.microsoft.com/office/drawing/2014/main" id="{B574EC81-7A1D-D21C-7B3B-CCACB3487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52" y="954413"/>
            <a:ext cx="1712268" cy="1498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D81C-29F6-87F2-2A81-DF02248BF8C7}"/>
              </a:ext>
            </a:extLst>
          </p:cNvPr>
          <p:cNvSpPr txBox="1"/>
          <p:nvPr/>
        </p:nvSpPr>
        <p:spPr>
          <a:xfrm>
            <a:off x="7107382" y="2507113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Data = New Insights...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E93699-BBEE-7C7B-BB2C-0239173D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6" y="3625114"/>
            <a:ext cx="2172148" cy="1446931"/>
          </a:xfrm>
          <a:prstGeom prst="rect">
            <a:avLst/>
          </a:prstGeom>
        </p:spPr>
      </p:pic>
      <p:pic>
        <p:nvPicPr>
          <p:cNvPr id="12" name="Picture 11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B7478BEB-F7A1-7722-08A8-E2C4F6400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55" y="3625114"/>
            <a:ext cx="2172148" cy="1448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8C915-57A8-6D57-A002-A1792EC94805}"/>
              </a:ext>
            </a:extLst>
          </p:cNvPr>
          <p:cNvSpPr txBox="1"/>
          <p:nvPr/>
        </p:nvSpPr>
        <p:spPr>
          <a:xfrm>
            <a:off x="944881" y="5226375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</a:t>
            </a:r>
          </a:p>
        </p:txBody>
      </p:sp>
    </p:spTree>
    <p:extLst>
      <p:ext uri="{BB962C8B-B14F-4D97-AF65-F5344CB8AC3E}">
        <p14:creationId xmlns:p14="http://schemas.microsoft.com/office/powerpoint/2010/main" val="46965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263005" y="11857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96F055EE-5918-AC7C-71B7-2E2DC95D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3038939" y="1294853"/>
            <a:ext cx="1158581" cy="1199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168A-832E-591F-0677-61710BFF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649983" y="1242356"/>
            <a:ext cx="1230375" cy="1280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1D57B5-C04A-1F1F-C853-521174AA5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1808564" y="1272090"/>
            <a:ext cx="1230375" cy="119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9D408-E36B-609D-8883-8644BED88ED9}"/>
              </a:ext>
            </a:extLst>
          </p:cNvPr>
          <p:cNvSpPr txBox="1"/>
          <p:nvPr/>
        </p:nvSpPr>
        <p:spPr>
          <a:xfrm>
            <a:off x="543098" y="2494867"/>
            <a:ext cx="365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(Geographic) Data 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 EVERYWHERE!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A3942-7F35-2C60-A482-AA0B239E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820" y="954413"/>
            <a:ext cx="2085571" cy="1498235"/>
          </a:xfrm>
          <a:prstGeom prst="rect">
            <a:avLst/>
          </a:prstGeom>
        </p:spPr>
      </p:pic>
      <p:pic>
        <p:nvPicPr>
          <p:cNvPr id="8" name="Picture 7" descr="Histogram&#10;&#10;Description automatically generated">
            <a:extLst>
              <a:ext uri="{FF2B5EF4-FFF2-40B4-BE49-F238E27FC236}">
                <a16:creationId xmlns:a16="http://schemas.microsoft.com/office/drawing/2014/main" id="{B574EC81-7A1D-D21C-7B3B-CCACB3487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52" y="954413"/>
            <a:ext cx="1712268" cy="1498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D81C-29F6-87F2-2A81-DF02248BF8C7}"/>
              </a:ext>
            </a:extLst>
          </p:cNvPr>
          <p:cNvSpPr txBox="1"/>
          <p:nvPr/>
        </p:nvSpPr>
        <p:spPr>
          <a:xfrm>
            <a:off x="7107382" y="2507113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Data = New Insights...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E93699-BBEE-7C7B-BB2C-0239173D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6" y="3625114"/>
            <a:ext cx="2172148" cy="1446931"/>
          </a:xfrm>
          <a:prstGeom prst="rect">
            <a:avLst/>
          </a:prstGeom>
        </p:spPr>
      </p:pic>
      <p:pic>
        <p:nvPicPr>
          <p:cNvPr id="12" name="Picture 11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B7478BEB-F7A1-7722-08A8-E2C4F6400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55" y="3625114"/>
            <a:ext cx="2172148" cy="1448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8C915-57A8-6D57-A002-A1792EC94805}"/>
              </a:ext>
            </a:extLst>
          </p:cNvPr>
          <p:cNvSpPr txBox="1"/>
          <p:nvPr/>
        </p:nvSpPr>
        <p:spPr>
          <a:xfrm>
            <a:off x="944881" y="5226375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FDE661E-2FAE-558B-C11E-8D38C916B7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82" y="3622329"/>
            <a:ext cx="1972624" cy="1446480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D8BB5929-28C2-CBDB-DBA1-7302E88CF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06" y="3622330"/>
            <a:ext cx="1928640" cy="14464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FFB68F-77AF-834F-547F-7CB0E1F94BAA}"/>
              </a:ext>
            </a:extLst>
          </p:cNvPr>
          <p:cNvSpPr txBox="1"/>
          <p:nvPr/>
        </p:nvSpPr>
        <p:spPr>
          <a:xfrm>
            <a:off x="7252795" y="5228629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 Form and Location</a:t>
            </a:r>
          </a:p>
        </p:txBody>
      </p:sp>
    </p:spTree>
    <p:extLst>
      <p:ext uri="{BB962C8B-B14F-4D97-AF65-F5344CB8AC3E}">
        <p14:creationId xmlns:p14="http://schemas.microsoft.com/office/powerpoint/2010/main" val="192799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 </a:t>
            </a:r>
          </a:p>
        </p:txBody>
      </p:sp>
    </p:spTree>
    <p:extLst>
      <p:ext uri="{BB962C8B-B14F-4D97-AF65-F5344CB8AC3E}">
        <p14:creationId xmlns:p14="http://schemas.microsoft.com/office/powerpoint/2010/main" val="2718172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145236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Form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Function </a:t>
            </a:r>
          </a:p>
        </p:txBody>
      </p:sp>
    </p:spTree>
    <p:extLst>
      <p:ext uri="{BB962C8B-B14F-4D97-AF65-F5344CB8AC3E}">
        <p14:creationId xmlns:p14="http://schemas.microsoft.com/office/powerpoint/2010/main" val="415084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Function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F8807-4355-8CD0-9ED6-C80E029FAAAE}"/>
              </a:ext>
            </a:extLst>
          </p:cNvPr>
          <p:cNvSpPr txBox="1"/>
          <p:nvPr/>
        </p:nvSpPr>
        <p:spPr>
          <a:xfrm>
            <a:off x="2584027" y="1197942"/>
            <a:ext cx="668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reason for which something exists...”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5D68-6278-8323-AE2D-DE7AAD7B0314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</p:spTree>
    <p:extLst>
      <p:ext uri="{BB962C8B-B14F-4D97-AF65-F5344CB8AC3E}">
        <p14:creationId xmlns:p14="http://schemas.microsoft.com/office/powerpoint/2010/main" val="171700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FADBF2-4F09-E57A-5026-9195F01B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8" y="3369447"/>
            <a:ext cx="4408299" cy="2936496"/>
          </a:xfrm>
          <a:prstGeom prst="rect">
            <a:avLst/>
          </a:prstGeom>
        </p:spPr>
      </p:pic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48DF9-9B48-E8F2-4DA3-C5D260ECE95E}"/>
              </a:ext>
            </a:extLst>
          </p:cNvPr>
          <p:cNvSpPr txBox="1"/>
          <p:nvPr/>
        </p:nvSpPr>
        <p:spPr>
          <a:xfrm>
            <a:off x="4647767" y="6028944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</p:spTree>
    <p:extLst>
      <p:ext uri="{BB962C8B-B14F-4D97-AF65-F5344CB8AC3E}">
        <p14:creationId xmlns:p14="http://schemas.microsoft.com/office/powerpoint/2010/main" val="385540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3223</Words>
  <Application>Microsoft Office PowerPoint</Application>
  <PresentationFormat>Widescreen</PresentationFormat>
  <Paragraphs>419</Paragraphs>
  <Slides>60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NSimSun</vt:lpstr>
      <vt:lpstr>Arial</vt:lpstr>
      <vt:lpstr>Calibri</vt:lpstr>
      <vt:lpstr>Calibri Light</vt:lpstr>
      <vt:lpstr>Univers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ballantyne</dc:creator>
  <cp:lastModifiedBy>patrick ballantyne</cp:lastModifiedBy>
  <cp:revision>135</cp:revision>
  <dcterms:created xsi:type="dcterms:W3CDTF">2022-08-01T13:29:58Z</dcterms:created>
  <dcterms:modified xsi:type="dcterms:W3CDTF">2022-08-15T08:39:10Z</dcterms:modified>
</cp:coreProperties>
</file>